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57" r:id="rId5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94" autoAdjust="0"/>
    <p:restoredTop sz="94660"/>
  </p:normalViewPr>
  <p:slideViewPr>
    <p:cSldViewPr snapToGrid="0">
      <p:cViewPr varScale="1">
        <p:scale>
          <a:sx n="87" d="100"/>
          <a:sy n="87" d="100"/>
        </p:scale>
        <p:origin x="10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19D82F9-4095-07FD-5632-B881655B3B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3DF3F14-5777-E952-6D23-DC5BC38874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9C20E13-D50A-0BA3-F25F-F01418CD8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52792-B374-4CF4-933C-92A9B3E3608D}" type="datetimeFigureOut">
              <a:rPr lang="es-ES" smtClean="0"/>
              <a:t>28/09/2022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5A80893-746B-3E2C-F9B9-096A154D64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55D0277-BE13-418E-388D-885DB34CE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59886-A087-4E3E-9357-D098A110FEB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22862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FC2AC1E-3DAF-E864-C62B-A72A802955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EE21F7A-0DE2-EBEC-A18E-6738295E65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ACD95F6-995B-2380-24B5-3D67D07F0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52792-B374-4CF4-933C-92A9B3E3608D}" type="datetimeFigureOut">
              <a:rPr lang="es-ES" smtClean="0"/>
              <a:t>28/09/2022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3BAADCC-5BF8-5063-FB50-14817FA22B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C3CAC83-B8BB-83AD-18E2-558FAB633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59886-A087-4E3E-9357-D098A110FEB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00967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EC1B4B0-C79F-91F8-4D3D-B29693F1A4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416AD67-EDC1-FC1E-C15E-A3AE29E04E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BC666C0-F08E-EC3D-633F-0BCEE0F47F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52792-B374-4CF4-933C-92A9B3E3608D}" type="datetimeFigureOut">
              <a:rPr lang="es-ES" smtClean="0"/>
              <a:t>28/09/2022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0F5F742-6612-71E0-DEEE-579FBC720B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424707C-FADD-CE8E-F35B-8D8B9E1C29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59886-A087-4E3E-9357-D098A110FEB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96596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2D86B1-F70E-220A-F0B3-F63DDCD282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F73BB10-BB6A-9464-7D9E-30EF57E129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CB8A29D-A7F7-DCD1-2531-44BB71E4B4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52792-B374-4CF4-933C-92A9B3E3608D}" type="datetimeFigureOut">
              <a:rPr lang="es-ES" smtClean="0"/>
              <a:t>28/09/2022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CAC22ED-EF23-9F97-3E9B-327DEF5EDA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FEFA06D-3F78-7C4B-7F54-B8520B7DC1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59886-A087-4E3E-9357-D098A110FEB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44142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1B9E50-6B24-50B0-AEC0-8A7886F3EF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3B1FB3D-17A0-6FBD-10BA-E166D3A0C0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29772F8-6164-33D6-AE0D-0E8EFD4734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52792-B374-4CF4-933C-92A9B3E3608D}" type="datetimeFigureOut">
              <a:rPr lang="es-ES" smtClean="0"/>
              <a:t>28/09/2022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63C41DE-CF7C-09A8-3DFC-DB2FE38F19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9866B4F-E1FD-0BCA-A410-F2403E063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59886-A087-4E3E-9357-D098A110FEB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94002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598CCB5-5239-4D61-D708-B072993202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02D1548-4585-60D4-BCDE-92A32BB25A4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4B60331-AEAC-A635-088D-5AD8105B90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D2622A0-FE65-37E9-F71E-E68CCA85D1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52792-B374-4CF4-933C-92A9B3E3608D}" type="datetimeFigureOut">
              <a:rPr lang="es-ES" smtClean="0"/>
              <a:t>28/09/2022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33610B9-3311-453B-5210-F3BE1F1874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ACDF000-D008-1AC8-C7CD-DF983BB7B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59886-A087-4E3E-9357-D098A110FEB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17297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FC4111-D06B-1F6D-7BA9-8A37D90EBB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597F97C-BC86-E1BC-DE0A-8D5AFC5F90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57BB6AC-A887-CE8C-F62B-5886B9A858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C8B7E3E9-405B-0468-DE36-2A1420E13FB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83760C78-3F6A-4FE2-2825-151FB52A1C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1EEC8446-160C-06F7-1940-EB5BDF51C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52792-B374-4CF4-933C-92A9B3E3608D}" type="datetimeFigureOut">
              <a:rPr lang="es-ES" smtClean="0"/>
              <a:t>28/09/2022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1C6BA47-2863-2090-EA1E-B2F35D2966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2CE432B-D812-8B91-D474-8334EA186B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59886-A087-4E3E-9357-D098A110FEB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15862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3FF3D23-4E63-FFC6-B32F-FBD4A9AE24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0694C599-3187-D115-D9FC-E3DAC72699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52792-B374-4CF4-933C-92A9B3E3608D}" type="datetimeFigureOut">
              <a:rPr lang="es-ES" smtClean="0"/>
              <a:t>28/09/2022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38D5501A-127E-8E4E-DB6D-2A4F7A2619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982828E-5BA2-B7A5-1354-D4CF24C37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59886-A087-4E3E-9357-D098A110FEB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5685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1D77357-0677-520D-895F-6AE0DE830D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52792-B374-4CF4-933C-92A9B3E3608D}" type="datetimeFigureOut">
              <a:rPr lang="es-ES" smtClean="0"/>
              <a:t>28/09/2022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3D101C9-E677-5AD2-B652-B2506AB891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5908DA7-82F9-5F42-A9BF-EB5588F1B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59886-A087-4E3E-9357-D098A110FEB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40645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20509C-3521-8AB3-66C2-5DE9D059C0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6FA59AC-58EB-B647-C87F-8417CFE99E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4443B81-4039-B261-9471-411FC24157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EB8E07D-DD03-FA3B-ABF6-B3EABA6F7D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52792-B374-4CF4-933C-92A9B3E3608D}" type="datetimeFigureOut">
              <a:rPr lang="es-ES" smtClean="0"/>
              <a:t>28/09/2022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F6796DB-3FE5-E1B0-887E-1375D80A0D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86ECDEC-EA1C-824B-5EBD-33833A006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59886-A087-4E3E-9357-D098A110FEB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81269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1C3786-4589-6428-62E8-DD6AEFFAE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34184068-781C-C796-9BBD-CED6490291C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2B7001E-978A-63AE-946B-36F6164496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F640BFD-87C4-426D-312B-ED8721425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52792-B374-4CF4-933C-92A9B3E3608D}" type="datetimeFigureOut">
              <a:rPr lang="es-ES" smtClean="0"/>
              <a:t>28/09/2022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31C55BD-AE93-21CD-F0F2-1A229B41D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51D5302-8C6E-E2CC-5095-E87B2012A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59886-A087-4E3E-9357-D098A110FEB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22632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2D362E90-05F5-68B2-DA87-D35F64001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C772CE2-4143-FA42-ACBB-D27C0D343D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817DCDE-C5D3-A98D-82FD-828C4FBF0EB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952792-B374-4CF4-933C-92A9B3E3608D}" type="datetimeFigureOut">
              <a:rPr lang="es-ES" smtClean="0"/>
              <a:t>28/09/2022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15F6312-E1A4-0E7B-A7BE-A4EEABFA03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0F9B4B1-22D3-AE1C-A266-B92CEDEB87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859886-A087-4E3E-9357-D098A110FEB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78710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2">
            <a:extLst>
              <a:ext uri="{FF2B5EF4-FFF2-40B4-BE49-F238E27FC236}">
                <a16:creationId xmlns:a16="http://schemas.microsoft.com/office/drawing/2014/main" id="{C59AB4C8-9178-4F7A-8404-6890510B59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7C5B09DD-96CD-39FE-9014-4FB7D2F5B20E}"/>
              </a:ext>
            </a:extLst>
          </p:cNvPr>
          <p:cNvSpPr txBox="1"/>
          <p:nvPr/>
        </p:nvSpPr>
        <p:spPr>
          <a:xfrm>
            <a:off x="638881" y="457201"/>
            <a:ext cx="10909640" cy="18326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400" b="1" kern="1200" dirty="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Los </a:t>
            </a:r>
            <a:r>
              <a:rPr lang="en-US" sz="2400" b="1" kern="1200" dirty="0" err="1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procedimientos</a:t>
            </a:r>
            <a:r>
              <a:rPr lang="en-US" sz="2400" b="1" kern="1200" dirty="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de </a:t>
            </a:r>
            <a:r>
              <a:rPr lang="en-US" sz="2400" b="1" kern="1200" dirty="0" err="1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gestión</a:t>
            </a:r>
            <a:r>
              <a:rPr lang="en-US" sz="2400" b="1" kern="1200" dirty="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del Leader </a:t>
            </a:r>
            <a:r>
              <a:rPr lang="en-US" sz="2400" b="1" kern="1200" dirty="0" err="1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en</a:t>
            </a:r>
            <a:r>
              <a:rPr lang="en-US" sz="2400" b="1" kern="1200" dirty="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en-US" sz="2400" b="1" kern="1200" dirty="0" err="1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España</a:t>
            </a:r>
            <a:r>
              <a:rPr lang="en-US" sz="2400" b="1" kern="1200" dirty="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. </a:t>
            </a:r>
            <a:r>
              <a:rPr lang="en-US" sz="2400" b="1" kern="1200" dirty="0" err="1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Presente</a:t>
            </a:r>
            <a:r>
              <a:rPr lang="en-US" sz="2400" b="1" kern="1200" dirty="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y </a:t>
            </a:r>
            <a:r>
              <a:rPr lang="en-US" sz="2400" b="1" kern="1200" dirty="0" err="1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futuro</a:t>
            </a:r>
            <a:endParaRPr lang="en-US" sz="2400" b="1" kern="1200" dirty="0">
              <a:solidFill>
                <a:schemeClr val="tx1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2400" b="1" kern="1200" dirty="0">
              <a:solidFill>
                <a:schemeClr val="tx1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400" b="1" kern="1200" dirty="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Domingo M. Lojo </a:t>
            </a:r>
            <a:r>
              <a:rPr lang="en-US" sz="2400" b="1" kern="1200" dirty="0" err="1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Caamaño</a:t>
            </a:r>
            <a:r>
              <a:rPr lang="en-US" sz="2400" b="1" kern="1200" dirty="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– GALICIA</a:t>
            </a:r>
          </a:p>
        </p:txBody>
      </p:sp>
      <p:sp>
        <p:nvSpPr>
          <p:cNvPr id="18" name="sketch line">
            <a:extLst>
              <a:ext uri="{FF2B5EF4-FFF2-40B4-BE49-F238E27FC236}">
                <a16:creationId xmlns:a16="http://schemas.microsoft.com/office/drawing/2014/main" id="{4CFDFB37-4BC7-42C6-915D-A6609139BF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07702" y="2343912"/>
            <a:ext cx="4572000" cy="18288"/>
          </a:xfrm>
          <a:custGeom>
            <a:avLst/>
            <a:gdLst>
              <a:gd name="connsiteX0" fmla="*/ 0 w 4572000"/>
              <a:gd name="connsiteY0" fmla="*/ 0 h 18288"/>
              <a:gd name="connsiteX1" fmla="*/ 515983 w 4572000"/>
              <a:gd name="connsiteY1" fmla="*/ 0 h 18288"/>
              <a:gd name="connsiteX2" fmla="*/ 1031966 w 4572000"/>
              <a:gd name="connsiteY2" fmla="*/ 0 h 18288"/>
              <a:gd name="connsiteX3" fmla="*/ 1639389 w 4572000"/>
              <a:gd name="connsiteY3" fmla="*/ 0 h 18288"/>
              <a:gd name="connsiteX4" fmla="*/ 2383971 w 4572000"/>
              <a:gd name="connsiteY4" fmla="*/ 0 h 18288"/>
              <a:gd name="connsiteX5" fmla="*/ 2945674 w 4572000"/>
              <a:gd name="connsiteY5" fmla="*/ 0 h 18288"/>
              <a:gd name="connsiteX6" fmla="*/ 3507377 w 4572000"/>
              <a:gd name="connsiteY6" fmla="*/ 0 h 18288"/>
              <a:gd name="connsiteX7" fmla="*/ 4572000 w 4572000"/>
              <a:gd name="connsiteY7" fmla="*/ 0 h 18288"/>
              <a:gd name="connsiteX8" fmla="*/ 4572000 w 4572000"/>
              <a:gd name="connsiteY8" fmla="*/ 18288 h 18288"/>
              <a:gd name="connsiteX9" fmla="*/ 3873137 w 4572000"/>
              <a:gd name="connsiteY9" fmla="*/ 18288 h 18288"/>
              <a:gd name="connsiteX10" fmla="*/ 3311434 w 4572000"/>
              <a:gd name="connsiteY10" fmla="*/ 18288 h 18288"/>
              <a:gd name="connsiteX11" fmla="*/ 2749731 w 4572000"/>
              <a:gd name="connsiteY11" fmla="*/ 18288 h 18288"/>
              <a:gd name="connsiteX12" fmla="*/ 2050869 w 4572000"/>
              <a:gd name="connsiteY12" fmla="*/ 18288 h 18288"/>
              <a:gd name="connsiteX13" fmla="*/ 1306286 w 4572000"/>
              <a:gd name="connsiteY13" fmla="*/ 18288 h 18288"/>
              <a:gd name="connsiteX14" fmla="*/ 790303 w 4572000"/>
              <a:gd name="connsiteY14" fmla="*/ 18288 h 18288"/>
              <a:gd name="connsiteX15" fmla="*/ 0 w 4572000"/>
              <a:gd name="connsiteY15" fmla="*/ 18288 h 18288"/>
              <a:gd name="connsiteX16" fmla="*/ 0 w 457200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572000" h="18288" fill="none" extrusionOk="0">
                <a:moveTo>
                  <a:pt x="0" y="0"/>
                </a:moveTo>
                <a:cubicBezTo>
                  <a:pt x="105156" y="-20963"/>
                  <a:pt x="340432" y="822"/>
                  <a:pt x="515983" y="0"/>
                </a:cubicBezTo>
                <a:cubicBezTo>
                  <a:pt x="691534" y="-822"/>
                  <a:pt x="850679" y="16479"/>
                  <a:pt x="1031966" y="0"/>
                </a:cubicBezTo>
                <a:cubicBezTo>
                  <a:pt x="1213253" y="-16479"/>
                  <a:pt x="1443646" y="-18730"/>
                  <a:pt x="1639389" y="0"/>
                </a:cubicBezTo>
                <a:cubicBezTo>
                  <a:pt x="1835132" y="18730"/>
                  <a:pt x="2159975" y="18531"/>
                  <a:pt x="2383971" y="0"/>
                </a:cubicBezTo>
                <a:cubicBezTo>
                  <a:pt x="2607967" y="-18531"/>
                  <a:pt x="2719096" y="-12030"/>
                  <a:pt x="2945674" y="0"/>
                </a:cubicBezTo>
                <a:cubicBezTo>
                  <a:pt x="3172252" y="12030"/>
                  <a:pt x="3269167" y="27666"/>
                  <a:pt x="3507377" y="0"/>
                </a:cubicBezTo>
                <a:cubicBezTo>
                  <a:pt x="3745587" y="-27666"/>
                  <a:pt x="4116741" y="18705"/>
                  <a:pt x="4572000" y="0"/>
                </a:cubicBezTo>
                <a:cubicBezTo>
                  <a:pt x="4572895" y="8974"/>
                  <a:pt x="4571454" y="9359"/>
                  <a:pt x="4572000" y="18288"/>
                </a:cubicBezTo>
                <a:cubicBezTo>
                  <a:pt x="4374698" y="3942"/>
                  <a:pt x="4098874" y="-11042"/>
                  <a:pt x="3873137" y="18288"/>
                </a:cubicBezTo>
                <a:cubicBezTo>
                  <a:pt x="3647400" y="47618"/>
                  <a:pt x="3517055" y="5421"/>
                  <a:pt x="3311434" y="18288"/>
                </a:cubicBezTo>
                <a:cubicBezTo>
                  <a:pt x="3105813" y="31155"/>
                  <a:pt x="3025168" y="17856"/>
                  <a:pt x="2749731" y="18288"/>
                </a:cubicBezTo>
                <a:cubicBezTo>
                  <a:pt x="2474294" y="18720"/>
                  <a:pt x="2291766" y="-14168"/>
                  <a:pt x="2050869" y="18288"/>
                </a:cubicBezTo>
                <a:cubicBezTo>
                  <a:pt x="1809972" y="50744"/>
                  <a:pt x="1540276" y="46798"/>
                  <a:pt x="1306286" y="18288"/>
                </a:cubicBezTo>
                <a:cubicBezTo>
                  <a:pt x="1072296" y="-10222"/>
                  <a:pt x="972445" y="19645"/>
                  <a:pt x="790303" y="18288"/>
                </a:cubicBezTo>
                <a:cubicBezTo>
                  <a:pt x="608161" y="16931"/>
                  <a:pt x="200981" y="8241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572000" h="18288" stroke="0" extrusionOk="0">
                <a:moveTo>
                  <a:pt x="0" y="0"/>
                </a:moveTo>
                <a:cubicBezTo>
                  <a:pt x="143285" y="-9565"/>
                  <a:pt x="327959" y="-11498"/>
                  <a:pt x="561703" y="0"/>
                </a:cubicBezTo>
                <a:cubicBezTo>
                  <a:pt x="795447" y="11498"/>
                  <a:pt x="838260" y="18255"/>
                  <a:pt x="1077686" y="0"/>
                </a:cubicBezTo>
                <a:cubicBezTo>
                  <a:pt x="1317112" y="-18255"/>
                  <a:pt x="1437472" y="23514"/>
                  <a:pt x="1639389" y="0"/>
                </a:cubicBezTo>
                <a:cubicBezTo>
                  <a:pt x="1841306" y="-23514"/>
                  <a:pt x="2037142" y="-12551"/>
                  <a:pt x="2292531" y="0"/>
                </a:cubicBezTo>
                <a:cubicBezTo>
                  <a:pt x="2547920" y="12551"/>
                  <a:pt x="2810436" y="-20352"/>
                  <a:pt x="2991394" y="0"/>
                </a:cubicBezTo>
                <a:cubicBezTo>
                  <a:pt x="3172352" y="20352"/>
                  <a:pt x="3530025" y="-13347"/>
                  <a:pt x="3735977" y="0"/>
                </a:cubicBezTo>
                <a:cubicBezTo>
                  <a:pt x="3941929" y="13347"/>
                  <a:pt x="4161497" y="34086"/>
                  <a:pt x="4572000" y="0"/>
                </a:cubicBezTo>
                <a:cubicBezTo>
                  <a:pt x="4571545" y="6162"/>
                  <a:pt x="4571903" y="11775"/>
                  <a:pt x="4572000" y="18288"/>
                </a:cubicBezTo>
                <a:cubicBezTo>
                  <a:pt x="4228040" y="36490"/>
                  <a:pt x="4199736" y="42557"/>
                  <a:pt x="3873137" y="18288"/>
                </a:cubicBezTo>
                <a:cubicBezTo>
                  <a:pt x="3546538" y="-5981"/>
                  <a:pt x="3472124" y="16809"/>
                  <a:pt x="3128554" y="18288"/>
                </a:cubicBezTo>
                <a:cubicBezTo>
                  <a:pt x="2784984" y="19767"/>
                  <a:pt x="2735896" y="-17781"/>
                  <a:pt x="2383971" y="18288"/>
                </a:cubicBezTo>
                <a:cubicBezTo>
                  <a:pt x="2032046" y="54357"/>
                  <a:pt x="2019324" y="2920"/>
                  <a:pt x="1867989" y="18288"/>
                </a:cubicBezTo>
                <a:cubicBezTo>
                  <a:pt x="1716654" y="33656"/>
                  <a:pt x="1418675" y="32575"/>
                  <a:pt x="1169126" y="18288"/>
                </a:cubicBezTo>
                <a:cubicBezTo>
                  <a:pt x="919577" y="4001"/>
                  <a:pt x="798537" y="16165"/>
                  <a:pt x="561703" y="18288"/>
                </a:cubicBezTo>
                <a:cubicBezTo>
                  <a:pt x="324869" y="20411"/>
                  <a:pt x="221395" y="-912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33704C34-A3B5-EC0D-33A3-2B01CF1EDB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7108" y="3144729"/>
            <a:ext cx="6082979" cy="1423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87622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" name="Imagen 50">
            <a:extLst>
              <a:ext uri="{FF2B5EF4-FFF2-40B4-BE49-F238E27FC236}">
                <a16:creationId xmlns:a16="http://schemas.microsoft.com/office/drawing/2014/main" id="{42E82EB3-DFED-9076-E5BD-8AC1C063BD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0393" y="-122754"/>
            <a:ext cx="11291581" cy="6763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54352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9AD14E-5450-303C-8D68-80E3B74D01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96521"/>
          </a:xfrm>
        </p:spPr>
        <p:txBody>
          <a:bodyPr>
            <a:normAutofit fontScale="90000"/>
          </a:bodyPr>
          <a:lstStyle/>
          <a:p>
            <a:pPr algn="ctr"/>
            <a:r>
              <a:rPr lang="es-ES" dirty="0"/>
              <a:t>CUELLOS DE BOTELLA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E5FA373-3FEC-AED4-08F0-7887A31EA0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1885" y="861646"/>
            <a:ext cx="11834446" cy="5996354"/>
          </a:xfrm>
        </p:spPr>
        <p:txBody>
          <a:bodyPr>
            <a:noAutofit/>
          </a:bodyPr>
          <a:lstStyle/>
          <a:p>
            <a:pPr marL="342900" lvl="0" indent="-342900" algn="just">
              <a:spcBef>
                <a:spcPts val="85"/>
              </a:spcBef>
              <a:buFont typeface="+mj-lt"/>
              <a:buAutoNum type="arabicPeriod"/>
            </a:pPr>
            <a:r>
              <a:rPr lang="es-ES" sz="1400" u="sng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FASE DE SOLICITUD/CONVOCATORIA DE AYUDAS</a:t>
            </a:r>
            <a:endParaRPr lang="es-ES" sz="1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42950" lvl="1" indent="-285750" algn="just">
              <a:spcBef>
                <a:spcPts val="85"/>
              </a:spcBef>
              <a:buFont typeface="Courier New" panose="02070309020205020404" pitchFamily="49" charset="0"/>
              <a:buChar char="o"/>
            </a:pPr>
            <a:r>
              <a:rPr lang="es-ES" sz="1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Retrasos en las convocatorias que dilatan todo el proceso. </a:t>
            </a:r>
          </a:p>
          <a:p>
            <a:pPr marL="742950" lvl="1" indent="-285750" algn="just">
              <a:spcBef>
                <a:spcPts val="85"/>
              </a:spcBef>
              <a:buFont typeface="Courier New" panose="02070309020205020404" pitchFamily="49" charset="0"/>
              <a:buChar char="o"/>
            </a:pPr>
            <a:r>
              <a:rPr lang="es-ES" sz="1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No existe una documentación mínima obligatoria, con lo que los promotores presentan deficientemente la documentación. Numerosos requerimientos que conllevan una demora </a:t>
            </a:r>
            <a:r>
              <a:rPr lang="es-ES" sz="1400" dirty="0">
                <a:latin typeface="Calibri" panose="020F0502020204030204" pitchFamily="34" charset="0"/>
                <a:ea typeface="Calibri" panose="020F0502020204030204" pitchFamily="34" charset="0"/>
              </a:rPr>
              <a:t>en la tramitación </a:t>
            </a:r>
            <a:r>
              <a:rPr lang="es-ES" sz="1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 los expedientes. Procedimiento en fase de solicitud excesivamente garantista </a:t>
            </a:r>
          </a:p>
          <a:p>
            <a:pPr marL="742950" lvl="1" indent="-285750" algn="just">
              <a:spcBef>
                <a:spcPts val="85"/>
              </a:spcBef>
              <a:buFont typeface="Courier New" panose="02070309020205020404" pitchFamily="49" charset="0"/>
              <a:buChar char="o"/>
            </a:pPr>
            <a:r>
              <a:rPr lang="es-ES" sz="1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No acceso de los grupos a la notificación electrónica para efectuar requerimientos a los promotores.</a:t>
            </a:r>
          </a:p>
          <a:p>
            <a:pPr marL="342900" lvl="0" indent="-342900" algn="just">
              <a:spcBef>
                <a:spcPts val="85"/>
              </a:spcBef>
              <a:buFont typeface="+mj-lt"/>
              <a:buAutoNum type="arabicPeriod"/>
            </a:pPr>
            <a:r>
              <a:rPr lang="es-ES" sz="1400" u="sng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FASE EMISIÓN ICE (ELIGIBILIDAD)</a:t>
            </a:r>
            <a:endParaRPr lang="es-ES" sz="1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42950" lvl="1" indent="-285750" algn="just">
              <a:spcBef>
                <a:spcPts val="85"/>
              </a:spcBef>
              <a:buFont typeface="Courier New" panose="02070309020205020404" pitchFamily="49" charset="0"/>
              <a:buChar char="o"/>
            </a:pPr>
            <a:r>
              <a:rPr lang="es-ES" sz="1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Retrasos en la autoridad de gestión en la verificación de los informes, al no tener plazo concreto para hacerlo y escaso personal dedicado a esa función.</a:t>
            </a:r>
          </a:p>
          <a:p>
            <a:pPr marL="742950" lvl="1" indent="-285750" algn="just">
              <a:spcBef>
                <a:spcPts val="85"/>
              </a:spcBef>
              <a:buFont typeface="Courier New" panose="02070309020205020404" pitchFamily="49" charset="0"/>
              <a:buChar char="o"/>
            </a:pPr>
            <a:r>
              <a:rPr lang="es-ES" sz="1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Interpretaciones subjetivas y con diferentes criterios en función del técnico de la autoridad de gestión que analiza los proyectos. Proyectos similares tienen tratamiento distinto.</a:t>
            </a:r>
          </a:p>
          <a:p>
            <a:pPr marL="742950" lvl="1" indent="-285750" algn="just">
              <a:spcBef>
                <a:spcPts val="85"/>
              </a:spcBef>
              <a:buFont typeface="Courier New" panose="02070309020205020404" pitchFamily="49" charset="0"/>
              <a:buChar char="o"/>
            </a:pPr>
            <a:r>
              <a:rPr lang="es-ES" sz="1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Duplicidades en la gestión documental. </a:t>
            </a:r>
          </a:p>
          <a:p>
            <a:pPr marL="742950" lvl="1" indent="-285750" algn="just">
              <a:spcBef>
                <a:spcPts val="85"/>
              </a:spcBef>
              <a:buFont typeface="Courier New" panose="02070309020205020404" pitchFamily="49" charset="0"/>
              <a:buChar char="o"/>
            </a:pPr>
            <a:r>
              <a:rPr lang="es-ES" sz="1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Excesivos documentos a emitir por los equipos técnicos de los grupos y cesión de funciones que le corresponden a la autoridad de gestión (control de costes, …)</a:t>
            </a:r>
          </a:p>
          <a:p>
            <a:pPr marL="742950" lvl="1" indent="-285750" algn="just">
              <a:spcBef>
                <a:spcPts val="85"/>
              </a:spcBef>
              <a:buFont typeface="Courier New" panose="02070309020205020404" pitchFamily="49" charset="0"/>
              <a:buChar char="o"/>
            </a:pPr>
            <a:r>
              <a:rPr lang="es-ES" sz="1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Muchas veces no se verifican todos los ICE lo que dificulta la activación de expedientes en caso de renuncias o descompromisos de fondos</a:t>
            </a:r>
          </a:p>
          <a:p>
            <a:pPr marL="342900" lvl="0" indent="-342900" algn="just">
              <a:spcBef>
                <a:spcPts val="85"/>
              </a:spcBef>
              <a:buFont typeface="+mj-lt"/>
              <a:buAutoNum type="arabicPeriod"/>
            </a:pPr>
            <a:r>
              <a:rPr lang="es-ES" sz="1400" u="sng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FASE DE SELECCIÓN Y CONCESIÓN DE AYUDAS</a:t>
            </a:r>
            <a:endParaRPr lang="es-ES" sz="1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42950" lvl="1" indent="-285750" algn="just">
              <a:spcBef>
                <a:spcPts val="85"/>
              </a:spcBef>
              <a:buFont typeface="Courier New" panose="02070309020205020404" pitchFamily="49" charset="0"/>
              <a:buChar char="o"/>
            </a:pPr>
            <a:r>
              <a:rPr lang="es-ES" sz="1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La autoridad de gestión no tiene plazo para dictar la resolución aprobatoria, lo que conlleva que los proyectos tarden mucho en ser aprobados (ronda los 4 meses)</a:t>
            </a:r>
          </a:p>
          <a:p>
            <a:pPr marL="342900" lvl="0" indent="-342900" algn="just">
              <a:spcBef>
                <a:spcPts val="85"/>
              </a:spcBef>
              <a:buFont typeface="+mj-lt"/>
              <a:buAutoNum type="arabicPeriod"/>
            </a:pPr>
            <a:r>
              <a:rPr lang="es-ES" sz="1400" u="sng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CERTIFICACIÓN Y PAGO DE LA AYUDA</a:t>
            </a:r>
            <a:endParaRPr lang="es-ES" sz="1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42950" lvl="1" indent="-285750" algn="just">
              <a:spcBef>
                <a:spcPts val="85"/>
              </a:spcBef>
              <a:buFont typeface="Courier New" panose="02070309020205020404" pitchFamily="49" charset="0"/>
              <a:buChar char="o"/>
            </a:pPr>
            <a:r>
              <a:rPr lang="es-ES" sz="1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Escaso plazo desde la concesión de la ayuda a la fecha máxima para la certificación del expediente lo que conlleva descompromisos e innumerables solicitudes de prórroga. A veces, ese plazo no supera los 15 días</a:t>
            </a:r>
          </a:p>
          <a:p>
            <a:pPr marL="742950" lvl="1" indent="-285750" algn="just">
              <a:spcBef>
                <a:spcPts val="85"/>
              </a:spcBef>
              <a:buFont typeface="Courier New" panose="02070309020205020404" pitchFamily="49" charset="0"/>
              <a:buChar char="o"/>
            </a:pPr>
            <a:r>
              <a:rPr lang="es-ES" sz="1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Excesiva documentación para la justificación de la inversión. No se debe perder de vista que lo que se busca es la realización de la inversión prevista.</a:t>
            </a:r>
          </a:p>
          <a:p>
            <a:pPr marL="742950" lvl="1" indent="-285750" algn="just">
              <a:spcBef>
                <a:spcPts val="85"/>
              </a:spcBef>
              <a:buFont typeface="Courier New" panose="02070309020205020404" pitchFamily="49" charset="0"/>
              <a:buChar char="o"/>
            </a:pPr>
            <a:r>
              <a:rPr lang="es-ES" sz="1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Retrasos generalizados en la tramitación de los pagos por parte de la autoridad de gestión y ausencia de comunicación a los grupos de los mismos.</a:t>
            </a:r>
          </a:p>
          <a:p>
            <a:pPr marL="742950" lvl="1" indent="-285750" algn="just">
              <a:spcBef>
                <a:spcPts val="85"/>
              </a:spcBef>
              <a:buFont typeface="Courier New" panose="02070309020205020404" pitchFamily="49" charset="0"/>
              <a:buChar char="o"/>
            </a:pPr>
            <a:r>
              <a:rPr lang="es-ES" sz="1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Falta de criterio definido en el orden de la tramitación de los pagos (en teoría debería ser por orden de entrada, pero en la práctica esto no se cumple).</a:t>
            </a:r>
          </a:p>
          <a:p>
            <a:pPr marL="742950" lvl="1" indent="-285750" algn="just">
              <a:spcBef>
                <a:spcPts val="85"/>
              </a:spcBef>
              <a:buFont typeface="Courier New" panose="02070309020205020404" pitchFamily="49" charset="0"/>
              <a:buChar char="o"/>
            </a:pPr>
            <a:r>
              <a:rPr lang="es-ES" sz="1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Al estar anualizados los fondos, todos aquellos expedientes certificados después del 30 de octubre es muy difícil que se paguen en la misma anualidad, lo que conlleva incorporar fondos a la siguiente anualidad</a:t>
            </a:r>
          </a:p>
          <a:p>
            <a:pPr marL="342900" lvl="0" indent="-342900" algn="just">
              <a:spcBef>
                <a:spcPts val="85"/>
              </a:spcBef>
              <a:buFont typeface="Symbol" panose="05050102010706020507" pitchFamily="18" charset="2"/>
              <a:buChar char=""/>
            </a:pPr>
            <a:r>
              <a:rPr lang="es-ES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EN TODAS LAS FASES: AUSENCIA DE UNA APLICACIÓN INFORMÁTICA QUE AGILIZARÍA MUCHÍSIMO EL PROCEDIMIENTO</a:t>
            </a:r>
            <a:endParaRPr lang="es-ES" sz="1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76105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1199C5-669C-3363-D07B-2338D6EF42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75017"/>
            <a:ext cx="9144000" cy="829529"/>
          </a:xfrm>
        </p:spPr>
        <p:txBody>
          <a:bodyPr>
            <a:normAutofit fontScale="90000"/>
          </a:bodyPr>
          <a:lstStyle/>
          <a:p>
            <a:r>
              <a:rPr lang="es-ES" dirty="0"/>
              <a:t>POSIBLES MEJORAS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4882D7D-5E24-FFD6-C076-18A4115011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5123" y="1389185"/>
            <a:ext cx="10981591" cy="5205046"/>
          </a:xfrm>
        </p:spPr>
        <p:txBody>
          <a:bodyPr>
            <a:normAutofit/>
          </a:bodyPr>
          <a:lstStyle/>
          <a:p>
            <a:pPr marL="342900" lvl="0" indent="-342900" algn="just">
              <a:spcBef>
                <a:spcPts val="85"/>
              </a:spcBef>
              <a:buFont typeface="Symbol" panose="05050102010706020507" pitchFamily="18" charset="2"/>
              <a:buChar char=""/>
            </a:pPr>
            <a:r>
              <a:rPr lang="es-ES" sz="2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UTILIZACIÓN DE COSTES SIMPLIFICADOS Y BASES DE DATOS DE PRECIOS.</a:t>
            </a:r>
          </a:p>
          <a:p>
            <a:pPr marL="342900" indent="-342900" algn="just">
              <a:spcBef>
                <a:spcPts val="85"/>
              </a:spcBef>
              <a:buFont typeface="Symbol" panose="05050102010706020507" pitchFamily="18" charset="2"/>
              <a:buChar char=""/>
            </a:pPr>
            <a:r>
              <a:rPr lang="es-ES" sz="2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CONVOCATORIA CONTÍNUA: DISPONIBLIDAD DE FONDOS DURANTE TODO EL PERÍODO. LAS CONVOCATORIAS ANUALES / BIANUALES DIFICULTAN ENORMEMENTE LA GESTIÓN DEL EXPEDIENTE</a:t>
            </a:r>
          </a:p>
          <a:p>
            <a:pPr marL="342900" lvl="0" indent="-342900" algn="just">
              <a:spcBef>
                <a:spcPts val="85"/>
              </a:spcBef>
              <a:buFont typeface="Symbol" panose="05050102010706020507" pitchFamily="18" charset="2"/>
              <a:buChar char=""/>
            </a:pPr>
            <a:r>
              <a:rPr lang="es-ES" sz="2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ESTABLECIMIENTO Y CUMPLIMENTO DE PLAZOS POR PARTE DE LA AUTORIDAD DE GESTIÓN</a:t>
            </a:r>
          </a:p>
          <a:p>
            <a:pPr marL="342900" lvl="0" indent="-342900" algn="just">
              <a:spcBef>
                <a:spcPts val="85"/>
              </a:spcBef>
              <a:buFont typeface="Symbol" panose="05050102010706020507" pitchFamily="18" charset="2"/>
              <a:buChar char=""/>
            </a:pPr>
            <a:r>
              <a:rPr lang="es-ES" sz="2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EVITAR DUPLICIDADES: ELIMINAR LA NECESIDAD DE ENVIAR LA DOCUMENTACIÓN QUE YA CONSTA EN EL PROCEDIMIENTO</a:t>
            </a:r>
          </a:p>
          <a:p>
            <a:pPr marL="342900" lvl="0" indent="-342900" algn="just">
              <a:spcBef>
                <a:spcPts val="85"/>
              </a:spcBef>
              <a:buFont typeface="Symbol" panose="05050102010706020507" pitchFamily="18" charset="2"/>
              <a:buChar char=""/>
            </a:pPr>
            <a:r>
              <a:rPr lang="es-ES" sz="2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REDUCCIÓN DE TRÁMITES ADMINISTRATIVOS Y ELIMINACIÓN DE TRABAS BUROCRÁTICAS APLICAR LA NORMATIVA BÁSICA CONTENIDA EN LOS REGLAMENTOS SIN NORMAS ADICIONALES</a:t>
            </a:r>
          </a:p>
          <a:p>
            <a:pPr marL="342900" lvl="0" indent="-342900" algn="just">
              <a:spcBef>
                <a:spcPts val="85"/>
              </a:spcBef>
              <a:buFont typeface="Symbol" panose="05050102010706020507" pitchFamily="18" charset="2"/>
              <a:buChar char=""/>
            </a:pPr>
            <a:r>
              <a:rPr lang="es-ES" sz="2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APLICACIÓN INFORMÁTICA A NIVEL NACIONAL </a:t>
            </a:r>
          </a:p>
          <a:p>
            <a:pPr marL="342900" lvl="0" indent="-342900" algn="just">
              <a:spcBef>
                <a:spcPts val="85"/>
              </a:spcBef>
              <a:buFont typeface="Symbol" panose="05050102010706020507" pitchFamily="18" charset="2"/>
              <a:buChar char=""/>
            </a:pPr>
            <a:r>
              <a:rPr lang="es-ES" sz="2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OBJETIVIDAD EN LA APLICACIÓN NORMATIVA (SUPRIMIR EL YO NO LO VEO DEL JEFE DE SERVICIO CORRESPONDIENTE)</a:t>
            </a:r>
          </a:p>
          <a:p>
            <a:pPr marL="342900" lvl="0" indent="-342900" algn="just">
              <a:spcBef>
                <a:spcPts val="85"/>
              </a:spcBef>
              <a:buFont typeface="Symbol" panose="05050102010706020507" pitchFamily="18" charset="2"/>
              <a:buChar char=""/>
            </a:pPr>
            <a:r>
              <a:rPr lang="es-ES" sz="2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COMUNICACIÓN MÁS FLUIDA Y MEJORA DE LAS RELACIONES ENTRE LA AUTORIDAD DE GESTIÓN Y LOS GAL. SINTONÍA CON LA INTERVENCIÓN</a:t>
            </a:r>
          </a:p>
          <a:p>
            <a:pPr marL="342900" lvl="0" indent="-342900" algn="just">
              <a:spcBef>
                <a:spcPts val="85"/>
              </a:spcBef>
              <a:buFont typeface="Symbol" panose="05050102010706020507" pitchFamily="18" charset="2"/>
              <a:buChar char=""/>
            </a:pPr>
            <a:r>
              <a:rPr lang="es-ES" sz="2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MAYOR AUTONONÍA DE LOS GRUPOS EN LA SELECCIÓN DE PROYECTOS</a:t>
            </a:r>
          </a:p>
          <a:p>
            <a:pPr algn="l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6250402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445</TotalTime>
  <Words>563</Words>
  <Application>Microsoft Office PowerPoint</Application>
  <PresentationFormat>Panorámica</PresentationFormat>
  <Paragraphs>33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Courier New</vt:lpstr>
      <vt:lpstr>Symbol</vt:lpstr>
      <vt:lpstr>Tema de Office</vt:lpstr>
      <vt:lpstr>Presentación de PowerPoint</vt:lpstr>
      <vt:lpstr>Presentación de PowerPoint</vt:lpstr>
      <vt:lpstr>CUELLOS DE BOTELLA</vt:lpstr>
      <vt:lpstr>POSIBLES MEJORAS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Ceder Monegros</dc:creator>
  <cp:lastModifiedBy>Usuario</cp:lastModifiedBy>
  <cp:revision>13</cp:revision>
  <dcterms:created xsi:type="dcterms:W3CDTF">2022-09-21T11:03:54Z</dcterms:created>
  <dcterms:modified xsi:type="dcterms:W3CDTF">2022-09-28T07:22:08Z</dcterms:modified>
</cp:coreProperties>
</file>